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4" r:id="rId2"/>
    <p:sldId id="256" r:id="rId3"/>
    <p:sldId id="282" r:id="rId4"/>
    <p:sldId id="261" r:id="rId5"/>
    <p:sldId id="274" r:id="rId6"/>
    <p:sldId id="273" r:id="rId7"/>
    <p:sldId id="257" r:id="rId8"/>
    <p:sldId id="272" r:id="rId9"/>
    <p:sldId id="271" r:id="rId10"/>
    <p:sldId id="276" r:id="rId11"/>
    <p:sldId id="281" r:id="rId12"/>
    <p:sldId id="292" r:id="rId13"/>
    <p:sldId id="275" r:id="rId14"/>
    <p:sldId id="277" r:id="rId15"/>
    <p:sldId id="280" r:id="rId16"/>
    <p:sldId id="258" r:id="rId17"/>
    <p:sldId id="290" r:id="rId18"/>
    <p:sldId id="286" r:id="rId19"/>
    <p:sldId id="283" r:id="rId20"/>
    <p:sldId id="284" r:id="rId21"/>
    <p:sldId id="285" r:id="rId22"/>
    <p:sldId id="291" r:id="rId23"/>
    <p:sldId id="287" r:id="rId24"/>
    <p:sldId id="289" r:id="rId25"/>
    <p:sldId id="28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602" autoAdjust="0"/>
  </p:normalViewPr>
  <p:slideViewPr>
    <p:cSldViewPr snapToObjects="1" showGuides="1">
      <p:cViewPr>
        <p:scale>
          <a:sx n="110" d="100"/>
          <a:sy n="110" d="100"/>
        </p:scale>
        <p:origin x="-10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ABEA0-996D-4882-A817-97EE4A8B01E9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72E1D-9756-4BBE-B810-F493C14E9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05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Reorder</a:t>
            </a:r>
            <a:r>
              <a:rPr lang="en-US" baseline="0" dirty="0" smtClean="0"/>
              <a:t> has animation</a:t>
            </a:r>
          </a:p>
          <a:p>
            <a:r>
              <a:rPr lang="en-US" baseline="0" dirty="0" smtClean="0"/>
              <a:t>1</a:t>
            </a:r>
            <a:r>
              <a:rPr lang="en-US" baseline="30000" dirty="0" smtClean="0"/>
              <a:t>st</a:t>
            </a:r>
            <a:r>
              <a:rPr lang="en-US" baseline="0" dirty="0" smtClean="0"/>
              <a:t> show one way to reorder</a:t>
            </a:r>
          </a:p>
          <a:p>
            <a:r>
              <a:rPr lang="en-US" baseline="0" dirty="0" smtClean="0"/>
              <a:t>Then show another way – want to show logging of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72E1D-9756-4BBE-B810-F493C14E98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93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72E1D-9756-4BBE-B810-F493C14E98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1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72E1D-9756-4BBE-B810-F493C14E98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1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72E1D-9756-4BBE-B810-F493C14E98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46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steps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User Timer or</a:t>
            </a:r>
            <a:r>
              <a:rPr lang="en-US" baseline="0" dirty="0" smtClean="0"/>
              <a:t> Enter Time directly</a:t>
            </a: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Stop &amp; Save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Use for Time Entry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Time Tracking Screen </a:t>
            </a:r>
            <a:r>
              <a:rPr lang="en-US" dirty="0" smtClean="0">
                <a:sym typeface="Wingdings" pitchFamily="2" charset="2"/>
              </a:rPr>
              <a:t> Save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>
                <a:sym typeface="Wingdings" pitchFamily="2" charset="2"/>
              </a:rPr>
              <a:t>Review</a:t>
            </a:r>
            <a:r>
              <a:rPr lang="en-US" baseline="0" dirty="0" smtClean="0">
                <a:sym typeface="Wingdings" pitchFamily="2" charset="2"/>
              </a:rPr>
              <a:t> “My Time”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>
                <a:sym typeface="Wingdings" pitchFamily="2" charset="2"/>
              </a:rPr>
              <a:t>Then you can see it in 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72E1D-9756-4BBE-B810-F493C14E98B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33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smtClean="0"/>
              <a:t>Enter</a:t>
            </a:r>
            <a:r>
              <a:rPr lang="en-US" sz="1800" baseline="0" dirty="0" smtClean="0"/>
              <a:t> New Expense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baseline="0" dirty="0" smtClean="0"/>
              <a:t>Enter details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baseline="0" dirty="0" smtClean="0"/>
              <a:t>Take photo of expense and enter info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baseline="0" dirty="0" smtClean="0"/>
              <a:t>See expense log to report on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baseline="0" dirty="0" smtClean="0"/>
              <a:t>Select expenses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baseline="0" dirty="0" smtClean="0"/>
              <a:t>Create expense report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baseline="0" dirty="0" smtClean="0"/>
              <a:t>Can add detail with a swipe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72E1D-9756-4BBE-B810-F493C14E98B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7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78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40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7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5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15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7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1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5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6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4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67EB6-2EFA-4D85-8772-6930513986EF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51246-7561-4673-BE02-A22A362D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26.gif"/><Relationship Id="rId5" Type="http://schemas.openxmlformats.org/officeDocument/2006/relationships/image" Target="../media/image30.png"/><Relationship Id="rId10" Type="http://schemas.openxmlformats.org/officeDocument/2006/relationships/image" Target="../media/image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02827" y="1214289"/>
            <a:ext cx="7594868" cy="5032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 marL="0" indent="0">
              <a:defRPr/>
            </a:pPr>
            <a:endParaRPr lang="en-US" sz="1400" dirty="0" smtClean="0">
              <a:latin typeface="Verdana" pitchFamily="32" charset="0"/>
            </a:endParaRP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§"/>
              <a:defRPr/>
            </a:pPr>
            <a:endParaRPr lang="en-US" sz="1400" dirty="0">
              <a:latin typeface="Verdana" pitchFamily="32" charset="0"/>
            </a:endParaRPr>
          </a:p>
          <a:p>
            <a:pPr marL="0" indent="0">
              <a:spcAft>
                <a:spcPts val="300"/>
              </a:spcAft>
              <a:defRPr/>
            </a:pPr>
            <a:r>
              <a:rPr lang="en-US" sz="1600" dirty="0" smtClean="0">
                <a:latin typeface="Verdana" pitchFamily="32" charset="0"/>
              </a:rPr>
              <a:t>Afternoon</a:t>
            </a:r>
            <a:r>
              <a:rPr lang="en-US" sz="1600" dirty="0" smtClean="0">
                <a:latin typeface="Verdana" pitchFamily="32" charset="0"/>
              </a:rPr>
              <a:t>:</a:t>
            </a:r>
          </a:p>
          <a:p>
            <a:pPr marL="0" indent="0">
              <a:spcAft>
                <a:spcPts val="300"/>
              </a:spcAft>
              <a:defRPr/>
            </a:pPr>
            <a:endParaRPr lang="en-US" sz="1600" dirty="0">
              <a:latin typeface="Verdana" pitchFamily="32" charset="0"/>
            </a:endParaRP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Verdana" pitchFamily="32" charset="0"/>
              </a:rPr>
              <a:t>NetSuite </a:t>
            </a:r>
            <a:r>
              <a:rPr lang="en-US" sz="1600" dirty="0">
                <a:latin typeface="Verdana" pitchFamily="32" charset="0"/>
              </a:rPr>
              <a:t>Mobile </a:t>
            </a:r>
            <a:r>
              <a:rPr lang="en-US" sz="1600" dirty="0" smtClean="0">
                <a:latin typeface="Verdana" pitchFamily="32" charset="0"/>
              </a:rPr>
              <a:t>App</a:t>
            </a:r>
            <a:endParaRPr lang="en-US" sz="1600" dirty="0">
              <a:latin typeface="Verdana" pitchFamily="32" charset="0"/>
            </a:endParaRP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Verdana" pitchFamily="32" charset="0"/>
              </a:rPr>
              <a:t>Simple </a:t>
            </a:r>
            <a:r>
              <a:rPr lang="en-US" sz="1600" dirty="0">
                <a:latin typeface="Verdana" pitchFamily="32" charset="0"/>
              </a:rPr>
              <a:t>Workflow Example (Changing transaction form based on Customer</a:t>
            </a:r>
            <a:r>
              <a:rPr lang="en-US" sz="1600" dirty="0" smtClean="0">
                <a:latin typeface="Verdana" pitchFamily="32" charset="0"/>
              </a:rPr>
              <a:t>)</a:t>
            </a:r>
            <a:endParaRPr lang="en-US" sz="1600" dirty="0">
              <a:latin typeface="Verdana" pitchFamily="32" charset="0"/>
            </a:endParaRP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Verdana" pitchFamily="32" charset="0"/>
              </a:rPr>
              <a:t>Trigger </a:t>
            </a:r>
            <a:r>
              <a:rPr lang="en-US" sz="1600" dirty="0">
                <a:latin typeface="Verdana" pitchFamily="32" charset="0"/>
              </a:rPr>
              <a:t>Based Saved </a:t>
            </a:r>
            <a:r>
              <a:rPr lang="en-US" sz="1600" dirty="0" smtClean="0">
                <a:latin typeface="Verdana" pitchFamily="32" charset="0"/>
              </a:rPr>
              <a:t>Search</a:t>
            </a: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Verdana" pitchFamily="32" charset="0"/>
              </a:rPr>
              <a:t>Mass Updates</a:t>
            </a:r>
            <a:endParaRPr lang="en-US" sz="1600" dirty="0">
              <a:latin typeface="Verdana" pitchFamily="32" charset="0"/>
            </a:endParaRP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Verdana" pitchFamily="32" charset="0"/>
              </a:rPr>
              <a:t>CSV Import</a:t>
            </a: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Verdana" pitchFamily="32" charset="0"/>
              </a:rPr>
              <a:t>Multi-Currency</a:t>
            </a: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Verdana" pitchFamily="32" charset="0"/>
              </a:rPr>
              <a:t>Pricing </a:t>
            </a:r>
            <a:endParaRPr lang="en-US" sz="1600" dirty="0">
              <a:latin typeface="Verdana" pitchFamily="32" charset="0"/>
            </a:endParaRPr>
          </a:p>
          <a:p>
            <a:pPr>
              <a:spcBef>
                <a:spcPts val="600"/>
              </a:spcBef>
              <a:buFont typeface="Verdana" pitchFamily="32" charset="0"/>
              <a:buChar char="•"/>
              <a:defRPr/>
            </a:pPr>
            <a:endParaRPr lang="en-US" sz="1400" b="1" dirty="0" smtClean="0">
              <a:latin typeface="Verdana" pitchFamily="32" charset="0"/>
            </a:endParaRPr>
          </a:p>
          <a:p>
            <a:pPr>
              <a:spcBef>
                <a:spcPts val="600"/>
              </a:spcBef>
              <a:buFont typeface="Verdana" pitchFamily="32" charset="0"/>
              <a:buChar char="•"/>
              <a:defRPr/>
            </a:pPr>
            <a:endParaRPr lang="en-US" sz="1400" b="1" dirty="0" smtClean="0">
              <a:latin typeface="Verdana" pitchFamily="32" charset="0"/>
            </a:endParaRPr>
          </a:p>
          <a:p>
            <a:pPr>
              <a:spcBef>
                <a:spcPts val="600"/>
              </a:spcBef>
              <a:buFont typeface="Verdana" pitchFamily="32" charset="0"/>
              <a:buChar char="•"/>
              <a:defRPr/>
            </a:pPr>
            <a:endParaRPr lang="en-US" sz="1400" dirty="0" smtClean="0">
              <a:latin typeface="Verdana" pitchFamily="32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Verdana" pitchFamily="32" charset="0"/>
              <a:buChar char="•"/>
              <a:defRPr/>
            </a:pPr>
            <a:endParaRPr lang="en-US" sz="1600" dirty="0" smtClean="0">
              <a:latin typeface="Verdana" pitchFamily="32" charset="0"/>
            </a:endParaRP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083831" y="11114"/>
            <a:ext cx="7353300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chemeClr val="bg1"/>
                </a:solidFill>
                <a:ea typeface="SimSun" pitchFamily="2" charset="-122"/>
              </a:rPr>
              <a:t>Potpourri</a:t>
            </a:r>
            <a:endParaRPr lang="en-US" sz="2800" b="1" dirty="0">
              <a:solidFill>
                <a:schemeClr val="bg1"/>
              </a:solidFill>
              <a:ea typeface="SimSun" pitchFamily="2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3286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8" y="5819775"/>
            <a:ext cx="4257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43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69913"/>
            <a:ext cx="7772400" cy="1470025"/>
          </a:xfrm>
        </p:spPr>
        <p:txBody>
          <a:bodyPr/>
          <a:lstStyle/>
          <a:p>
            <a:r>
              <a:rPr lang="en-US" dirty="0" smtClean="0"/>
              <a:t>      Mobile Access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1752600"/>
          </a:xfrm>
        </p:spPr>
        <p:txBody>
          <a:bodyPr/>
          <a:lstStyle/>
          <a:p>
            <a:r>
              <a:rPr lang="en-US" dirty="0" smtClean="0"/>
              <a:t>Setup within NS</a:t>
            </a:r>
          </a:p>
          <a:p>
            <a:r>
              <a:rPr lang="en-US" dirty="0" smtClean="0"/>
              <a:t>Install Mobile App</a:t>
            </a:r>
          </a:p>
          <a:p>
            <a:r>
              <a:rPr lang="en-US" dirty="0" smtClean="0"/>
              <a:t>Use Mobile App</a:t>
            </a:r>
            <a:endParaRPr lang="en-US" dirty="0"/>
          </a:p>
        </p:txBody>
      </p:sp>
      <p:sp>
        <p:nvSpPr>
          <p:cNvPr id="4" name="AutoShape 2" descr="Image result for andro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androi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androi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Image result for androi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Image result for android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Image result for androi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270661"/>
            <a:ext cx="3009900" cy="180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14" descr="Image result for icon for netsuite mobile app"/>
          <p:cNvSpPr>
            <a:spLocks noChangeAspect="1" noChangeArrowheads="1"/>
          </p:cNvSpPr>
          <p:nvPr/>
        </p:nvSpPr>
        <p:spPr bwMode="auto">
          <a:xfrm>
            <a:off x="155575" y="-525463"/>
            <a:ext cx="1095375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6" descr="Image result for icon for netsuite mobile app"/>
          <p:cNvSpPr>
            <a:spLocks noChangeAspect="1" noChangeArrowheads="1"/>
          </p:cNvSpPr>
          <p:nvPr/>
        </p:nvSpPr>
        <p:spPr bwMode="auto">
          <a:xfrm>
            <a:off x="307975" y="-373063"/>
            <a:ext cx="1095375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4291013"/>
            <a:ext cx="17430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52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K\AppData\Local\Microsoft\Windows\Temporary Internet Files\Content.IE5\UPBIRFMV\observation1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59" y="75950"/>
            <a:ext cx="1219200" cy="180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314"/>
            <a:ext cx="8229600" cy="1143000"/>
          </a:xfrm>
        </p:spPr>
        <p:txBody>
          <a:bodyPr/>
          <a:lstStyle/>
          <a:p>
            <a:r>
              <a:rPr lang="en-US" dirty="0" smtClean="0"/>
              <a:t>Value of NS Mobile App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278" y="1752600"/>
            <a:ext cx="1644890" cy="29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22" y="1752038"/>
            <a:ext cx="1637274" cy="292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961" y="1753425"/>
            <a:ext cx="1630878" cy="2915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29" y="1752038"/>
            <a:ext cx="1637274" cy="2916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377" y="1753425"/>
            <a:ext cx="1621452" cy="291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49696" y="4953000"/>
            <a:ext cx="751784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Android Only - Offline Features – enable offline expense and time capture.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Log inbound (ONLY Android) and outbound phone calls (both), and assign them to companies and customers.</a:t>
            </a: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950"/>
            <a:ext cx="1100137" cy="10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54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dirty="0" smtClean="0"/>
              <a:t>Records Supported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33400" y="1066800"/>
            <a:ext cx="8077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Entities</a:t>
            </a:r>
            <a:r>
              <a:rPr lang="en-US" sz="2000" dirty="0" smtClean="0"/>
              <a:t>: Contact, Customer, Employee, Lead, Partner, Prospect, Vendor </a:t>
            </a:r>
          </a:p>
          <a:p>
            <a:endParaRPr lang="en-US" sz="2000" dirty="0"/>
          </a:p>
          <a:p>
            <a:r>
              <a:rPr lang="en-US" sz="2400" b="1" dirty="0" smtClean="0"/>
              <a:t>Transactions: </a:t>
            </a:r>
            <a:r>
              <a:rPr lang="en-US" sz="2000" dirty="0" smtClean="0"/>
              <a:t>Bills (vendor), Deposit, Estimate, Expense Report, Invoice, Purchase Order, Opportunity, Requisition, Return Authorization, Sales Order, Cash Sale, Customer Deposit, Item </a:t>
            </a:r>
            <a:r>
              <a:rPr lang="en-US" sz="2000" dirty="0" smtClean="0"/>
              <a:t>Fulfillment, Payment</a:t>
            </a:r>
          </a:p>
          <a:p>
            <a:endParaRPr lang="en-US" sz="2000" dirty="0"/>
          </a:p>
          <a:p>
            <a:r>
              <a:rPr lang="en-US" sz="2400" b="1" dirty="0" smtClean="0"/>
              <a:t>CRM/Activities</a:t>
            </a:r>
            <a:r>
              <a:rPr lang="en-US" sz="2400" dirty="0" smtClean="0"/>
              <a:t>: </a:t>
            </a:r>
            <a:r>
              <a:rPr lang="en-US" sz="2000" dirty="0" smtClean="0"/>
              <a:t>Case, Event, Issue, Message, Phone Call, Task, User Note </a:t>
            </a:r>
          </a:p>
          <a:p>
            <a:endParaRPr lang="en-US" sz="2000" dirty="0"/>
          </a:p>
          <a:p>
            <a:r>
              <a:rPr lang="en-US" sz="2400" b="1" dirty="0" smtClean="0"/>
              <a:t>Other: </a:t>
            </a:r>
            <a:r>
              <a:rPr lang="en-US" sz="2000" dirty="0" smtClean="0"/>
              <a:t>Custom Records, Item, Media Item (Files attachment), Time Entry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1" y="4509138"/>
            <a:ext cx="4267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not all reminders are not supported (</a:t>
            </a:r>
            <a:r>
              <a:rPr lang="en-US" dirty="0" err="1" smtClean="0"/>
              <a:t>e.g</a:t>
            </a:r>
            <a:r>
              <a:rPr lang="en-US" dirty="0" smtClean="0"/>
              <a:t> POs to bill,  Orders to Fulfill, Memorized transactions due, Bills to pay, Orders to receive, Invoices </a:t>
            </a:r>
            <a:r>
              <a:rPr lang="en-US" dirty="0"/>
              <a:t>O</a:t>
            </a:r>
            <a:r>
              <a:rPr lang="en-US" dirty="0" smtClean="0"/>
              <a:t>verdue, WO to Build, Customers to Bill)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 descr="C:\Users\MAK\AppData\Local\Microsoft\Windows\Temporary Internet Files\Content.Outlook\MPPYJ66Q\IMG_39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246" y="4175343"/>
            <a:ext cx="1398660" cy="248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AK\AppData\Local\Microsoft\Windows\Temporary Internet Files\Content.IE5\UPBIRFMV\observation1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2800" y="4463965"/>
            <a:ext cx="1143000" cy="180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17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of NS Mobile App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447800"/>
            <a:ext cx="7315200" cy="4793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dirty="0" smtClean="0"/>
              <a:t>View on phone without needing a magnifying glass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dirty="0" smtClean="0"/>
              <a:t>Manage expenses and attach copies of receipts while out of the office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reate and submit expense reports for accounting approval. 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dirty="0" smtClean="0"/>
              <a:t>Log and manage billable time effectively and instantly in and out of the office. 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dirty="0" smtClean="0"/>
              <a:t>View your NetSuite dashboard 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dirty="0" smtClean="0"/>
              <a:t>View calendar activities, accept or decline events, and mark tasks as complete. 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dirty="0" smtClean="0"/>
              <a:t>Search for, view and edit records including contacts, customers, employees, cases, issues, leads, opportunities, prospects, estimates, and sales orders. 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dirty="0" smtClean="0"/>
              <a:t>Android Only - Offline Features – enable offline expense and time capture.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Log inbound (ONLY Android) and outbound phone calls (both), and assign them to companies and customers.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185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88068"/>
            <a:ext cx="8229600" cy="1143000"/>
          </a:xfrm>
        </p:spPr>
        <p:txBody>
          <a:bodyPr/>
          <a:lstStyle/>
          <a:p>
            <a:r>
              <a:rPr lang="en-US" dirty="0" smtClean="0"/>
              <a:t>System Requirements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494489"/>
            <a:ext cx="4038600" cy="1752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Apple IOS7.x or higher</a:t>
            </a:r>
          </a:p>
          <a:p>
            <a:r>
              <a:rPr lang="en-US" sz="2200" dirty="0" smtClean="0"/>
              <a:t>About 8MB</a:t>
            </a:r>
          </a:p>
          <a:p>
            <a:r>
              <a:rPr lang="en-US" sz="2200" dirty="0" smtClean="0"/>
              <a:t>RAM is not indicated</a:t>
            </a:r>
            <a:endParaRPr lang="en-US" sz="2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0" y="2494488"/>
            <a:ext cx="4038600" cy="2133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Android 5.0 (Lollipop) or greater</a:t>
            </a:r>
          </a:p>
          <a:p>
            <a:r>
              <a:rPr lang="en-US" sz="2200" dirty="0" smtClean="0"/>
              <a:t>Minimum screen resolution 800x480</a:t>
            </a:r>
          </a:p>
          <a:p>
            <a:r>
              <a:rPr lang="en-US" sz="2200" dirty="0" smtClean="0"/>
              <a:t>Minimum 1GB RAM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25521" y="1818882"/>
            <a:ext cx="2039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iPhone /iPad</a:t>
            </a:r>
            <a:endParaRPr lang="en-US" sz="2800" dirty="0"/>
          </a:p>
        </p:txBody>
      </p:sp>
      <p:sp>
        <p:nvSpPr>
          <p:cNvPr id="7" name="AutoShape 4" descr="Image result for android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Image result for android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09" y="1666482"/>
            <a:ext cx="489622" cy="74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21" y="1743789"/>
            <a:ext cx="533400" cy="759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745121" y="1818882"/>
            <a:ext cx="13506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Android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1054415" y="5092535"/>
            <a:ext cx="70351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C</a:t>
            </a:r>
            <a:r>
              <a:rPr lang="en-US" sz="2000" dirty="0" smtClean="0"/>
              <a:t>ommunication is compressed and encrypted. </a:t>
            </a:r>
          </a:p>
          <a:p>
            <a:pPr algn="ctr"/>
            <a:r>
              <a:rPr lang="en-US" sz="2000" dirty="0" smtClean="0"/>
              <a:t>On average, the app consumes less than 10MB of data per month.</a:t>
            </a:r>
            <a:endParaRPr lang="en-US" sz="2000" dirty="0"/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950"/>
            <a:ext cx="1100137" cy="10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81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AK\AppData\Local\Temp\SNAGHTML71b66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524000"/>
            <a:ext cx="6860347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in NetSuite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2286000"/>
            <a:ext cx="4197656" cy="190821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Modify Roles to add Mobile Access 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Setup </a:t>
            </a: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 Users/Roles Manage Roles &gt; Permissions tab &gt; Setup </a:t>
            </a:r>
            <a:r>
              <a:rPr lang="en-US" dirty="0" err="1" smtClean="0">
                <a:solidFill>
                  <a:schemeClr val="bg1"/>
                </a:solidFill>
                <a:sym typeface="Wingdings" pitchFamily="2" charset="2"/>
              </a:rPr>
              <a:t>subtab</a:t>
            </a:r>
            <a:endParaRPr lang="en-US" dirty="0" smtClean="0">
              <a:solidFill>
                <a:schemeClr val="bg1"/>
              </a:solidFill>
              <a:sym typeface="Wingdings" pitchFamily="2" charset="2"/>
            </a:endParaRP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Select “Mobile Device Access” 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Add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Save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80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Setup in NetSuite </a:t>
            </a:r>
            <a:br>
              <a:rPr lang="en-US" dirty="0" smtClean="0"/>
            </a:br>
            <a:r>
              <a:rPr lang="en-US" dirty="0" smtClean="0"/>
              <a:t>Administrators &amp; Global Permissions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1600200"/>
            <a:ext cx="6858000" cy="431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 smtClean="0"/>
              <a:t>		</a:t>
            </a:r>
            <a:endParaRPr lang="en-US" dirty="0"/>
          </a:p>
          <a:p>
            <a:pPr>
              <a:spcAft>
                <a:spcPts val="300"/>
              </a:spcAft>
            </a:pPr>
            <a:r>
              <a:rPr lang="en-US" dirty="0" smtClean="0"/>
              <a:t>To add mobile access for NS administrators or to add it for all roles for an employee:</a:t>
            </a:r>
          </a:p>
          <a:p>
            <a:pPr>
              <a:spcAft>
                <a:spcPts val="300"/>
              </a:spcAft>
            </a:pPr>
            <a:endParaRPr lang="en-US" dirty="0"/>
          </a:p>
          <a:p>
            <a:pPr marL="285750" indent="-285750">
              <a:spcAft>
                <a:spcPts val="300"/>
              </a:spcAft>
              <a:buFont typeface="Arial" pitchFamily="34" charset="0"/>
              <a:buChar char="•"/>
            </a:pPr>
            <a:r>
              <a:rPr lang="en-US" dirty="0" smtClean="0"/>
              <a:t>Enable global permissions if not already setup </a:t>
            </a:r>
          </a:p>
          <a:p>
            <a:pPr marL="800100" lvl="1" indent="-342900">
              <a:spcAft>
                <a:spcPts val="300"/>
              </a:spcAft>
              <a:buFont typeface="+mj-lt"/>
              <a:buAutoNum type="arabicPeriod"/>
            </a:pPr>
            <a:r>
              <a:rPr lang="en-US" dirty="0" smtClean="0"/>
              <a:t>Setup </a:t>
            </a:r>
            <a:r>
              <a:rPr lang="en-US" dirty="0" smtClean="0">
                <a:sym typeface="Wingdings" pitchFamily="2" charset="2"/>
              </a:rPr>
              <a:t> Company  Enable Features  &gt; Employees tab</a:t>
            </a:r>
          </a:p>
          <a:p>
            <a:pPr marL="800100" lvl="1" indent="-342900">
              <a:spcAft>
                <a:spcPts val="300"/>
              </a:spcAft>
              <a:buFont typeface="+mj-lt"/>
              <a:buAutoNum type="arabicPeriod"/>
            </a:pPr>
            <a:r>
              <a:rPr lang="en-US" dirty="0" smtClean="0">
                <a:sym typeface="Wingdings" pitchFamily="2" charset="2"/>
              </a:rPr>
              <a:t>Check Global Permissions</a:t>
            </a:r>
          </a:p>
          <a:p>
            <a:pPr lvl="1">
              <a:spcAft>
                <a:spcPts val="300"/>
              </a:spcAft>
            </a:pPr>
            <a:endParaRPr lang="en-US" dirty="0" smtClean="0">
              <a:sym typeface="Wingdings" pitchFamily="2" charset="2"/>
            </a:endParaRPr>
          </a:p>
          <a:p>
            <a:pPr marL="285750" lvl="1" indent="-285750">
              <a:spcAft>
                <a:spcPts val="300"/>
              </a:spcAft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Go to employee record and add “Mobile Device Access” to the global permissions</a:t>
            </a:r>
          </a:p>
          <a:p>
            <a:pPr marL="285750" lvl="1" indent="-285750">
              <a:spcAft>
                <a:spcPts val="300"/>
              </a:spcAft>
              <a:buFont typeface="Arial" pitchFamily="34" charset="0"/>
              <a:buChar char="•"/>
            </a:pPr>
            <a:endParaRPr lang="en-US" dirty="0">
              <a:sym typeface="Wingdings" pitchFamily="2" charset="2"/>
            </a:endParaRPr>
          </a:p>
          <a:p>
            <a:pPr lvl="1"/>
            <a:endParaRPr lang="en-US" dirty="0" smtClean="0"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489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NetSuite For Custom Records</a:t>
            </a:r>
            <a:endParaRPr lang="en-US" dirty="0"/>
          </a:p>
        </p:txBody>
      </p:sp>
      <p:pic>
        <p:nvPicPr>
          <p:cNvPr id="7170" name="Picture 2" descr="C:\Users\MAK\AppData\Local\Temp\SNAGHTMLb00d83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950922" cy="331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7767" y="5476009"/>
            <a:ext cx="7612918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Allow Mobile Access must be checked in order to see custom record on phone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54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 descr="C:\Users\MAK\AppData\Local\Microsoft\Windows\Temporary Internet Files\Content.Outlook\MPPYJ66Q\IMG_3969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1417361"/>
            <a:ext cx="2719443" cy="482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My Data\1 RNSUG\IMG_396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583" y="1467442"/>
            <a:ext cx="2747963" cy="48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087"/>
            <a:ext cx="8229600" cy="1143000"/>
          </a:xfrm>
        </p:spPr>
        <p:txBody>
          <a:bodyPr/>
          <a:lstStyle/>
          <a:p>
            <a:r>
              <a:rPr lang="en-US" dirty="0" smtClean="0"/>
              <a:t>Mobile App – Home Page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159822" y="1625283"/>
            <a:ext cx="745177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000500" y="2286000"/>
            <a:ext cx="1143000" cy="0"/>
          </a:xfrm>
          <a:prstGeom prst="straightConnector1">
            <a:avLst/>
          </a:prstGeom>
          <a:ln w="635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43296" y="1229087"/>
            <a:ext cx="762000" cy="3765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3" name="Picture 9" descr="E:\My Data\1 RNSUG\iphone home pag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4505" y="1417361"/>
            <a:ext cx="2747963" cy="487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950"/>
            <a:ext cx="1100137" cy="10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96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E:\My Data\1 RNSUG\IMG_396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583" y="1467442"/>
            <a:ext cx="2747963" cy="48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Mobile App – Home Page</a:t>
            </a:r>
            <a:endParaRPr lang="en-US" dirty="0"/>
          </a:p>
        </p:txBody>
      </p:sp>
      <p:pic>
        <p:nvPicPr>
          <p:cNvPr id="11266" name="Picture 2" descr="E:\My Data\1 RNSUG\iphone menu b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470068"/>
            <a:ext cx="2747963" cy="48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3835545" y="1515095"/>
            <a:ext cx="609600" cy="2587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000500" y="2286000"/>
            <a:ext cx="1143000" cy="0"/>
          </a:xfrm>
          <a:prstGeom prst="straightConnector1">
            <a:avLst/>
          </a:prstGeom>
          <a:ln w="635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429000" y="1644476"/>
            <a:ext cx="501546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>
            <a:off x="5302332" y="1644476"/>
            <a:ext cx="152400" cy="1304305"/>
          </a:xfrm>
          <a:prstGeom prst="leftBrace">
            <a:avLst/>
          </a:prstGeom>
          <a:ln w="635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e 13"/>
          <p:cNvSpPr/>
          <p:nvPr/>
        </p:nvSpPr>
        <p:spPr>
          <a:xfrm rot="10800000">
            <a:off x="8382000" y="1659943"/>
            <a:ext cx="304800" cy="1273369"/>
          </a:xfrm>
          <a:prstGeom prst="leftBrace">
            <a:avLst/>
          </a:prstGeom>
          <a:ln w="635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950"/>
            <a:ext cx="1100137" cy="10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22181" y="114576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Global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32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E:\My Data\1 RNSUG\IMG_396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583" y="1467442"/>
            <a:ext cx="2747963" cy="48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Mobile App – Home Page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886200" y="5029200"/>
            <a:ext cx="1371600" cy="1054579"/>
          </a:xfrm>
          <a:prstGeom prst="straightConnector1">
            <a:avLst/>
          </a:prstGeom>
          <a:ln w="635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62000" y="5562600"/>
            <a:ext cx="35052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950"/>
            <a:ext cx="1100137" cy="10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0679" y="111073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More</a:t>
            </a:r>
            <a:endParaRPr lang="en-US" dirty="0"/>
          </a:p>
        </p:txBody>
      </p:sp>
      <p:pic>
        <p:nvPicPr>
          <p:cNvPr id="8194" name="Picture 2" descr="C:\Users\MAK\AppData\Local\Microsoft\Windows\Temporary Internet Files\Content.Outlook\MPPYJ66Q\IMG_399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255" y="1515094"/>
            <a:ext cx="2666651" cy="473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54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C:\Users\MAK\AppData\Local\Microsoft\Windows\Temporary Internet Files\Content.Outlook\MPPYJ66Q\IMG_394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15440"/>
            <a:ext cx="2489916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MAK\AppData\Local\Microsoft\Windows\Temporary Internet Files\Content.Outlook\MPPYJ66Q\IMG_394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15440"/>
            <a:ext cx="2541431" cy="451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4350"/>
            <a:ext cx="8532813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13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Logging Time</a:t>
            </a:r>
            <a:endParaRPr lang="en-US" dirty="0"/>
          </a:p>
        </p:txBody>
      </p:sp>
      <p:pic>
        <p:nvPicPr>
          <p:cNvPr id="11272" name="Picture 8" descr="E:\My Data\1 RNSUG\IMG_39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232" y="1433945"/>
            <a:ext cx="2747963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E:\My Data\1 RNSUG\IMG_395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233" y="1447800"/>
            <a:ext cx="2747963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E:\My Data\1 RNSUG\IMG_396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8253" y="1434935"/>
            <a:ext cx="2747963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My Data\1 RNSUG\IMG_39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233" y="1447800"/>
            <a:ext cx="2747963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MAK\AppData\Local\Microsoft\Windows\Temporary Internet Files\Content.Outlook\MPPYJ66Q\IMG_3969 (2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253" y="1447800"/>
            <a:ext cx="2747493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233" y="199845"/>
            <a:ext cx="1100137" cy="10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C:\Users\MAK\AppData\Local\Microsoft\Windows\Temporary Internet Files\Content.IE5\3OEI3UJ9\waycool2[1]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32740"/>
            <a:ext cx="1964511" cy="183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AK\AppData\Local\Temp\SNAGHTML6afe4a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327" y="2438400"/>
            <a:ext cx="6010275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95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5715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Entering Expenses</a:t>
            </a:r>
            <a:endParaRPr lang="en-US" dirty="0"/>
          </a:p>
        </p:txBody>
      </p:sp>
      <p:pic>
        <p:nvPicPr>
          <p:cNvPr id="12296" name="Picture 8" descr="C:\Users\MAK\AppData\Local\Microsoft\Windows\Temporary Internet Files\Content.Outlook\MPPYJ66Q\IMG_397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141" y="1286827"/>
            <a:ext cx="2536509" cy="450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E:\My Data\1 RNSUG\IMG_39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141" y="1286827"/>
            <a:ext cx="2536509" cy="450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E:\My Data\1 RNSUG\IMG_396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141" y="1286827"/>
            <a:ext cx="2536509" cy="450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E:\My Data\1 RNSUG\IMG_396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254" y="1286826"/>
            <a:ext cx="2486321" cy="441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E:\My Data\1 RNSUG\IMG_396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141" y="1319483"/>
            <a:ext cx="2517175" cy="446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E:\My Data\1 RNSUG\IMG_396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201" y="1319483"/>
            <a:ext cx="2517175" cy="446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E:\My Data\1 RNSUG\IMG_396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370" y="1319482"/>
            <a:ext cx="2524029" cy="448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763" y="187210"/>
            <a:ext cx="1100137" cy="10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MAK\AppData\Local\Microsoft\Windows\Temporary Internet Files\Content.IE5\3OEI3UJ9\waycool2[1]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32740"/>
            <a:ext cx="1964511" cy="183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7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2016.2 Updates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14400" y="1828800"/>
            <a:ext cx="739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 new home dashboard, </a:t>
            </a:r>
            <a:r>
              <a:rPr lang="en-US" b="1" dirty="0" smtClean="0"/>
              <a:t>My Approvals</a:t>
            </a:r>
            <a:r>
              <a:rPr lang="en-US" dirty="0" smtClean="0"/>
              <a:t>, provides an at-a-glance reminder of items requiring your attention. </a:t>
            </a:r>
          </a:p>
          <a:p>
            <a:endParaRPr lang="en-US" dirty="0"/>
          </a:p>
          <a:p>
            <a:r>
              <a:rPr lang="en-US" dirty="0" smtClean="0"/>
              <a:t>Users can approve and request approvals for expense reports and purchase orders directly from within the app </a:t>
            </a:r>
          </a:p>
          <a:p>
            <a:endParaRPr lang="en-US" dirty="0"/>
          </a:p>
          <a:p>
            <a:r>
              <a:rPr lang="en-US" dirty="0" smtClean="0"/>
              <a:t>Tapping the dashboard takes you to a detail screen where items can be approved or rejected. Multiple items can be selected at one time.</a:t>
            </a:r>
            <a:endParaRPr lang="en-US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75950"/>
            <a:ext cx="1100137" cy="108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70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0" y="381000"/>
            <a:ext cx="81534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Simple Workflow</a:t>
            </a:r>
            <a:br>
              <a:rPr lang="en-US" dirty="0" smtClean="0"/>
            </a:br>
            <a:r>
              <a:rPr lang="en-US" sz="3600" dirty="0" smtClean="0"/>
              <a:t>Change SO Based on Customer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362200"/>
            <a:ext cx="670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Value Proposition: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DBA – different company names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Partners/Distributors want different information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Different requirements based on type of customer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Need different fulfillment page, PO, WO, packing slip, invoice</a:t>
            </a:r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772" y="228600"/>
            <a:ext cx="1964377" cy="224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67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From Transaction Form</a:t>
            </a:r>
            <a:br>
              <a:rPr lang="en-US" dirty="0" smtClean="0"/>
            </a:br>
            <a:r>
              <a:rPr lang="en-US" sz="3600" dirty="0" smtClean="0"/>
              <a:t>Linked Forms tab</a:t>
            </a:r>
            <a:endParaRPr lang="en-US" sz="3600" dirty="0"/>
          </a:p>
        </p:txBody>
      </p:sp>
      <p:pic>
        <p:nvPicPr>
          <p:cNvPr id="1026" name="Picture 2" descr="C:\Users\MAK\AppData\Local\Temp\SNAGHTML506526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968343" cy="535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38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17"/>
            <a:ext cx="8153400" cy="8218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Simple Workflow</a:t>
            </a:r>
            <a:br>
              <a:rPr lang="en-US" dirty="0" smtClean="0"/>
            </a:br>
            <a:r>
              <a:rPr lang="en-US" sz="3600" dirty="0" smtClean="0"/>
              <a:t>Change SO Based on Customer</a:t>
            </a:r>
            <a:endParaRPr lang="en-U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14799"/>
            <a:ext cx="5943600" cy="542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160" y="18555"/>
            <a:ext cx="1331840" cy="152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669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57350"/>
            <a:ext cx="7511598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Workflow</a:t>
            </a:r>
            <a:br>
              <a:rPr lang="en-US" dirty="0" smtClean="0"/>
            </a:br>
            <a:r>
              <a:rPr lang="en-US" sz="3600" dirty="0" smtClean="0"/>
              <a:t>Change SO Based on Customer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612" y="117240"/>
            <a:ext cx="1148388" cy="1311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440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8" y="1904999"/>
            <a:ext cx="8980487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609600" y="5638800"/>
            <a:ext cx="1905000" cy="762000"/>
          </a:xfrm>
          <a:prstGeom prst="wedgeRoundRectCallout">
            <a:avLst>
              <a:gd name="adj1" fmla="val 54595"/>
              <a:gd name="adj2" fmla="val -11694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45227" y="5727412"/>
            <a:ext cx="1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Internal id of the Custom Form field</a:t>
            </a:r>
            <a:endParaRPr lang="en-US" sz="16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3048000" y="5550187"/>
            <a:ext cx="2133600" cy="762000"/>
          </a:xfrm>
          <a:prstGeom prst="wedgeRoundRectCallout">
            <a:avLst>
              <a:gd name="adj1" fmla="val 105712"/>
              <a:gd name="adj2" fmla="val 3578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37196" y="5573523"/>
            <a:ext cx="1765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Form selected from drop down – from Transaction Forms</a:t>
            </a:r>
            <a:endParaRPr lang="en-US" sz="1400" dirty="0"/>
          </a:p>
        </p:txBody>
      </p:sp>
      <p:pic>
        <p:nvPicPr>
          <p:cNvPr id="18436" name="Picture 4" descr="C:\Users\MAK\AppData\Local\Temp\SNAGHTML11c2b41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082" y="1219200"/>
            <a:ext cx="6084658" cy="274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43494" y="92521"/>
            <a:ext cx="8153400" cy="8218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Simple Workflow</a:t>
            </a:r>
            <a:br>
              <a:rPr lang="en-US" sz="4000" dirty="0" smtClean="0"/>
            </a:br>
            <a:r>
              <a:rPr lang="en-US" sz="3600" dirty="0" smtClean="0"/>
              <a:t>Change SO Based on Customer</a:t>
            </a:r>
            <a:endParaRPr lang="en-US" sz="40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347" y="-16358"/>
            <a:ext cx="1081678" cy="123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64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Triggers</a:t>
            </a:r>
            <a:endParaRPr lang="en-US" dirty="0"/>
          </a:p>
        </p:txBody>
      </p:sp>
      <p:pic>
        <p:nvPicPr>
          <p:cNvPr id="5122" name="Picture 2" descr="E:\Downloads\TriggersDescrip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6" y="1992086"/>
            <a:ext cx="8712208" cy="25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09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17"/>
            <a:ext cx="8153400" cy="8218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Simple Workflow</a:t>
            </a:r>
            <a:br>
              <a:rPr lang="en-US" dirty="0" smtClean="0"/>
            </a:br>
            <a:r>
              <a:rPr lang="en-US" sz="3600" dirty="0" smtClean="0"/>
              <a:t>Confirm Landed Cost</a:t>
            </a:r>
            <a:endParaRPr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197563"/>
            <a:ext cx="6381750" cy="53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048416" cy="11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5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17"/>
            <a:ext cx="8153400" cy="8218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Simple Workflow</a:t>
            </a:r>
            <a:br>
              <a:rPr lang="en-US" dirty="0" smtClean="0"/>
            </a:br>
            <a:r>
              <a:rPr lang="en-US" sz="3600" dirty="0" smtClean="0"/>
              <a:t>Confirm Landed Cost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" y="1905000"/>
            <a:ext cx="8732837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52098"/>
            <a:ext cx="990600" cy="113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3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17"/>
            <a:ext cx="8153400" cy="8218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Simple Workflow</a:t>
            </a:r>
            <a:br>
              <a:rPr lang="en-US" dirty="0" smtClean="0"/>
            </a:br>
            <a:r>
              <a:rPr lang="en-US" sz="3600" dirty="0" smtClean="0"/>
              <a:t>Confirm Landed Cost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37677"/>
            <a:ext cx="6400800" cy="536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-6927"/>
            <a:ext cx="1219200" cy="139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19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4405</TotalTime>
  <Words>678</Words>
  <Application>Microsoft Office PowerPoint</Application>
  <PresentationFormat>On-screen Show (4:3)</PresentationFormat>
  <Paragraphs>122</Paragraphs>
  <Slides>25</Slides>
  <Notes>6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      Mobile Access</vt:lpstr>
      <vt:lpstr>Value of NS Mobile App</vt:lpstr>
      <vt:lpstr>Records Supported </vt:lpstr>
      <vt:lpstr>Value of NS Mobile App</vt:lpstr>
      <vt:lpstr>System Requirements</vt:lpstr>
      <vt:lpstr>Setup in NetSuite</vt:lpstr>
      <vt:lpstr>Setup in NetSuite  Administrators &amp; Global Permissions</vt:lpstr>
      <vt:lpstr>Setup NetSuite For Custom Records</vt:lpstr>
      <vt:lpstr>Mobile App – Home Page</vt:lpstr>
      <vt:lpstr>Mobile App – Home Page</vt:lpstr>
      <vt:lpstr>Mobile App – Home Page</vt:lpstr>
      <vt:lpstr>PowerPoint Presentation</vt:lpstr>
      <vt:lpstr>Logging Time</vt:lpstr>
      <vt:lpstr>Entering Expenses</vt:lpstr>
      <vt:lpstr>2016.2 Updates</vt:lpstr>
      <vt:lpstr>Simple Workflow Change SO Based on Customer</vt:lpstr>
      <vt:lpstr>From Transaction Form Linked Forms tab</vt:lpstr>
      <vt:lpstr>Simple Workflow Change SO Based on Customer</vt:lpstr>
      <vt:lpstr>Simple Workflow Change SO Based on Customer</vt:lpstr>
      <vt:lpstr>PowerPoint Presentation</vt:lpstr>
      <vt:lpstr>Workflow Triggers</vt:lpstr>
      <vt:lpstr>Simple Workflow Confirm Landed Cost</vt:lpstr>
      <vt:lpstr>Simple Workflow Confirm Landed Cost</vt:lpstr>
      <vt:lpstr>Simple Workflow Confirm Landed Cost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Access</dc:title>
  <dc:creator>MAK</dc:creator>
  <cp:lastModifiedBy>MAK</cp:lastModifiedBy>
  <cp:revision>48</cp:revision>
  <dcterms:created xsi:type="dcterms:W3CDTF">2016-09-08T00:10:02Z</dcterms:created>
  <dcterms:modified xsi:type="dcterms:W3CDTF">2016-09-14T02:07:10Z</dcterms:modified>
</cp:coreProperties>
</file>